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71" r:id="rId2"/>
    <p:sldId id="257" r:id="rId3"/>
    <p:sldId id="273" r:id="rId4"/>
    <p:sldId id="274" r:id="rId5"/>
    <p:sldId id="258" r:id="rId6"/>
    <p:sldId id="275" r:id="rId7"/>
    <p:sldId id="259" r:id="rId8"/>
    <p:sldId id="264" r:id="rId9"/>
    <p:sldId id="260" r:id="rId10"/>
    <p:sldId id="265" r:id="rId11"/>
    <p:sldId id="261" r:id="rId12"/>
    <p:sldId id="266" r:id="rId13"/>
    <p:sldId id="262" r:id="rId14"/>
    <p:sldId id="272" r:id="rId15"/>
    <p:sldId id="263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4.8396854204474293E-3"/>
                  <c:y val="7.922360863537106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fr-FR"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453720508166969"/>
                      <c:h val="0.18518518518518517"/>
                    </c:manualLayout>
                  </c15:layout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fr-FR"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fr-FR"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Feuil1!$A$1:$A$2</c:f>
              <c:strCache>
                <c:ptCount val="2"/>
                <c:pt idx="0">
                  <c:v>Masculin</c:v>
                </c:pt>
                <c:pt idx="1">
                  <c:v>Féminin</c:v>
                </c:pt>
              </c:strCache>
            </c:strRef>
          </c:cat>
          <c:val>
            <c:numRef>
              <c:f>Feuil1!$B$1:$B$2</c:f>
              <c:numCache>
                <c:formatCode>General</c:formatCode>
                <c:ptCount val="2"/>
                <c:pt idx="0">
                  <c:v>30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fr-FR"/>
      </a:pPr>
      <a:endParaRPr lang="fr-F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Pourcentage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2AA0F5F-279E-41BD-AFE1-6A69A0686DA8}" type="VALUE">
                      <a:rPr lang="en-US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fr-FR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4"/>
                <c:pt idx="0">
                  <c:v>61-80 ans</c:v>
                </c:pt>
                <c:pt idx="1">
                  <c:v>41-60 ans</c:v>
                </c:pt>
                <c:pt idx="2">
                  <c:v>20-40 ans</c:v>
                </c:pt>
                <c:pt idx="3">
                  <c:v>&gt;80 ans</c:v>
                </c:pt>
              </c:strCache>
            </c:strRef>
          </c:cat>
          <c:val>
            <c:numRef>
              <c:f>Feuil1!$B$2:$B$5</c:f>
              <c:numCache>
                <c:formatCode>0.00%</c:formatCode>
                <c:ptCount val="4"/>
                <c:pt idx="0">
                  <c:v>0.36299999999999999</c:v>
                </c:pt>
                <c:pt idx="1">
                  <c:v>0.33800000000000002</c:v>
                </c:pt>
                <c:pt idx="2" formatCode="0%">
                  <c:v>0.25</c:v>
                </c:pt>
                <c:pt idx="3" formatCode="0%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871744"/>
        <c:axId val="104870568"/>
      </c:barChart>
      <c:catAx>
        <c:axId val="1048717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fr-FR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Tranche d'âge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fr-FR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fr-FR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4870568"/>
        <c:crosses val="autoZero"/>
        <c:auto val="1"/>
        <c:lblAlgn val="ctr"/>
        <c:lblOffset val="100"/>
        <c:noMultiLvlLbl val="0"/>
      </c:catAx>
      <c:valAx>
        <c:axId val="104870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fr-FR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Pourcentage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fr-FR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fr-FR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487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fr-FR"/>
      </a:pPr>
      <a:endParaRPr lang="fr-F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1"/>
          <c:order val="1"/>
          <c:tx>
            <c:strRef>
              <c:f>Feuil1!$C$1</c:f>
              <c:strCache>
                <c:ptCount val="1"/>
                <c:pt idx="0">
                  <c:v>Pourcentage</c:v>
                </c:pt>
              </c:strCache>
            </c:strRef>
          </c:tx>
          <c:explosion val="1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/>
                      <a:t> 26%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 16%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21209716159486E-2"/>
                  <c:y val="-0.2556115437471370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24%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aseline="0"/>
                      <a:t> 26%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5489311123305199E-2"/>
                  <c:y val="0.12930158237778699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5%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aseline="0"/>
                      <a:t> 3%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fr-FR"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Feuil1!$A$2:$A$8</c:f>
              <c:strCache>
                <c:ptCount val="6"/>
                <c:pt idx="0">
                  <c:v>Obstruction totale bilatérale </c:v>
                </c:pt>
                <c:pt idx="1">
                  <c:v>Obstruction totale unilatérale </c:v>
                </c:pt>
                <c:pt idx="2">
                  <c:v>Obstruction partielle distale bilatérale </c:v>
                </c:pt>
                <c:pt idx="3">
                  <c:v>Obstruction partielle distale unilatérale </c:v>
                </c:pt>
                <c:pt idx="4">
                  <c:v>Obstruction partielle proximale bilatérale </c:v>
                </c:pt>
                <c:pt idx="5">
                  <c:v>Obstruction partielle proximale unilatérale </c:v>
                </c:pt>
              </c:strCache>
            </c:strRef>
          </c:cat>
          <c:val>
            <c:numRef>
              <c:f>Feuil1!$C$2:$C$8</c:f>
              <c:numCache>
                <c:formatCode>General</c:formatCode>
                <c:ptCount val="6"/>
                <c:pt idx="0">
                  <c:v>26.3</c:v>
                </c:pt>
                <c:pt idx="1">
                  <c:v>16.3</c:v>
                </c:pt>
                <c:pt idx="2">
                  <c:v>23.8</c:v>
                </c:pt>
                <c:pt idx="3">
                  <c:v>26.3</c:v>
                </c:pt>
                <c:pt idx="4">
                  <c:v>5</c:v>
                </c:pt>
                <c:pt idx="5">
                  <c:v>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Feuil1!$B$1</c15:sqref>
                        </c15:formulaRef>
                      </c:ext>
                    </c:extLst>
                    <c:strCache>
                      <c:ptCount val="1"/>
                      <c:pt idx="0">
                        <c:v>Fréquence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/>
                  </c:spPr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/>
                  </c:spPr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/>
                  </c:spPr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/>
                  </c:spPr>
                </c:dPt>
                <c:dLbls>
                  <c:spPr>
                    <a:pattFill prst="pct75">
                      <a:fgClr>
                        <a:sysClr val="windowText" lastClr="000000">
                          <a:lumMod val="75000"/>
                          <a:lumOff val="25000"/>
                        </a:sysClr>
                      </a:fgClr>
                      <a:bgClr>
                        <a:sysClr val="windowText" lastClr="000000">
                          <a:lumMod val="65000"/>
                          <a:lumOff val="35000"/>
                        </a:sysClr>
                      </a:bgClr>
                    </a:pattFill>
                    <a:ln>
                      <a:noFill/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lang="fr-FR"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r-FR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dk1">
                            <a:lumMod val="50000"/>
                            <a:lumOff val="50000"/>
                          </a:schemeClr>
                        </a:solidFill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Feuil1!$A$2:$A$8</c15:sqref>
                        </c15:formulaRef>
                      </c:ext>
                    </c:extLst>
                    <c:strCache>
                      <c:ptCount val="6"/>
                      <c:pt idx="0">
                        <c:v>Obstruction totale bilatérale </c:v>
                      </c:pt>
                      <c:pt idx="1">
                        <c:v>Obstruction totale unilatérale </c:v>
                      </c:pt>
                      <c:pt idx="2">
                        <c:v>Obstruction partielle distale bilatérale </c:v>
                      </c:pt>
                      <c:pt idx="3">
                        <c:v>Obstruction partielle distale unilatérale </c:v>
                      </c:pt>
                      <c:pt idx="4">
                        <c:v>Obstruction partielle proximale bilatérale </c:v>
                      </c:pt>
                      <c:pt idx="5">
                        <c:v>Obstruction partielle proximale unilatérale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Feuil1!$B$2:$B$8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21</c:v>
                      </c:pt>
                      <c:pt idx="1">
                        <c:v>13</c:v>
                      </c:pt>
                      <c:pt idx="2">
                        <c:v>19</c:v>
                      </c:pt>
                      <c:pt idx="3">
                        <c:v>21</c:v>
                      </c:pt>
                      <c:pt idx="4">
                        <c:v>4</c:v>
                      </c:pt>
                      <c:pt idx="5">
                        <c:v>2</c:v>
                      </c:pt>
                    </c:numCache>
                  </c:numRef>
                </c:val>
              </c15:ser>
            </c15:filteredPieSeries>
          </c:ext>
        </c:extLst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770660093442104"/>
          <c:y val="0.1486965332157829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fr-FR"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lang="fr-FR"/>
      </a:pPr>
      <a:endParaRPr lang="fr-FR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CED96-068A-4274-8614-CE8858D45159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DBC96-224C-4F47-B1D0-6020CB55D1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461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Espace réservé du texte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lvl="0"/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La fréquence 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hospitalière: 55% (80/144)</a:t>
            </a:r>
            <a:endParaRPr lang="fr-FR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Au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total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80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patients ont été inclus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fr-FR" dirty="0">
                <a:solidFill>
                  <a:prstClr val="black"/>
                </a:solidFill>
                <a:sym typeface="+mn-ea"/>
              </a:rPr>
              <a:t>M:  </a:t>
            </a:r>
            <a:r>
              <a:rPr lang="fr-FR" dirty="0" smtClean="0">
                <a:solidFill>
                  <a:prstClr val="black"/>
                </a:solidFill>
                <a:sym typeface="+mn-ea"/>
              </a:rPr>
              <a:t>37 %  </a:t>
            </a:r>
            <a:endParaRPr lang="fr-FR" dirty="0">
              <a:solidFill>
                <a:prstClr val="black"/>
              </a:solidFill>
            </a:endParaRPr>
          </a:p>
          <a:p>
            <a:pPr lvl="0"/>
            <a:r>
              <a:rPr lang="fr-FR" dirty="0">
                <a:solidFill>
                  <a:prstClr val="black"/>
                </a:solidFill>
                <a:sym typeface="+mn-ea"/>
              </a:rPr>
              <a:t> </a:t>
            </a:r>
            <a:r>
              <a:rPr lang="fr-FR" dirty="0" smtClean="0">
                <a:solidFill>
                  <a:prstClr val="black"/>
                </a:solidFill>
                <a:sym typeface="+mn-ea"/>
              </a:rPr>
              <a:t>F  :   63 % </a:t>
            </a:r>
            <a:endParaRPr lang="fr-FR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solidFill>
                  <a:prstClr val="black"/>
                </a:solidFill>
                <a:sym typeface="+mn-ea"/>
              </a:rPr>
              <a:t>Sex-ratio H/F: </a:t>
            </a:r>
            <a:r>
              <a:rPr lang="fr-FR" dirty="0" smtClean="0">
                <a:solidFill>
                  <a:prstClr val="black"/>
                </a:solidFill>
                <a:sym typeface="+mn-ea"/>
              </a:rPr>
              <a:t>0,60        </a:t>
            </a:r>
            <a:r>
              <a:rPr lang="fr-FR" altLang="fr-FR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Soumaoro (CHU Point G Bamako) : </a:t>
            </a:r>
            <a:r>
              <a:rPr lang="fr-FR" altLang="fr-F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sex-ratio H/F: </a:t>
            </a:r>
            <a:r>
              <a:rPr lang="fr-FR" altLang="fr-FR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0,87 </a:t>
            </a:r>
            <a:endParaRPr lang="fr-FR" altLang="fr-F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 smtClean="0">
                <a:solidFill>
                  <a:prstClr val="black"/>
                </a:solidFill>
                <a:sym typeface="+mn-ea"/>
              </a:rPr>
              <a:t>L’âge moyen: 51 ans</a:t>
            </a:r>
            <a:endParaRPr lang="fr-FR" dirty="0">
              <a:solidFill>
                <a:prstClr val="black"/>
              </a:solidFill>
            </a:endParaRPr>
          </a:p>
          <a:p>
            <a:pPr lvl="0"/>
            <a:endParaRPr lang="fr-FR" dirty="0">
              <a:solidFill>
                <a:prstClr val="black"/>
              </a:solidFill>
            </a:endParaRPr>
          </a:p>
          <a:p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229628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Espace réservé du texte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lvl="0"/>
            <a:r>
              <a:rPr lang="fr-FR" dirty="0">
                <a:solidFill>
                  <a:prstClr val="black"/>
                </a:solidFill>
                <a:sym typeface="+mn-ea"/>
              </a:rPr>
              <a:t>La tranche d’âge </a:t>
            </a:r>
            <a:r>
              <a:rPr lang="fr-FR" dirty="0" smtClean="0">
                <a:solidFill>
                  <a:prstClr val="black"/>
                </a:solidFill>
                <a:sym typeface="+mn-ea"/>
              </a:rPr>
              <a:t> 61 - 80 </a:t>
            </a:r>
            <a:r>
              <a:rPr lang="fr-FR" dirty="0">
                <a:solidFill>
                  <a:prstClr val="black"/>
                </a:solidFill>
                <a:sym typeface="+mn-ea"/>
              </a:rPr>
              <a:t>ans </a:t>
            </a:r>
            <a:r>
              <a:rPr lang="fr-FR" dirty="0" smtClean="0">
                <a:solidFill>
                  <a:prstClr val="black"/>
                </a:solidFill>
                <a:sym typeface="+mn-ea"/>
              </a:rPr>
              <a:t>(36,30%)</a:t>
            </a:r>
            <a:endParaRPr lang="fr-FR" dirty="0" smtClean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solidFill>
                  <a:prstClr val="black"/>
                </a:solidFill>
                <a:sym typeface="+mn-ea"/>
              </a:rPr>
              <a:t>L’âge moyen: 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54.78 ± 16,92    </a:t>
            </a:r>
            <a:r>
              <a:rPr lang="fr-FR" altLang="fr-FR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Jaimi  (Marrakech) </a:t>
            </a:r>
            <a:r>
              <a:rPr lang="fr-FR" altLang="fr-F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sex-ratio H/F</a:t>
            </a:r>
            <a:r>
              <a:rPr lang="fr-FR" altLang="fr-FR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1,72 en faveur des hommes  et </a:t>
            </a:r>
            <a:r>
              <a:rPr lang="fr-FR" dirty="0">
                <a:solidFill>
                  <a:prstClr val="black"/>
                </a:solidFill>
                <a:sym typeface="+mn-ea"/>
              </a:rPr>
              <a:t>L’âge moyen: </a:t>
            </a:r>
            <a:r>
              <a:rPr lang="fr-FR" dirty="0" smtClean="0">
                <a:solidFill>
                  <a:prstClr val="black"/>
                </a:solidFill>
                <a:sym typeface="+mn-ea"/>
              </a:rPr>
              <a:t>56 </a:t>
            </a:r>
            <a:r>
              <a:rPr lang="fr-FR" dirty="0">
                <a:solidFill>
                  <a:prstClr val="black"/>
                </a:solidFill>
                <a:sym typeface="+mn-ea"/>
              </a:rPr>
              <a:t>ans</a:t>
            </a:r>
            <a:endParaRPr lang="fr-FR" dirty="0">
              <a:solidFill>
                <a:prstClr val="black"/>
              </a:solidFill>
            </a:endParaRPr>
          </a:p>
          <a:p>
            <a:pPr lvl="0"/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981650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Espace réservé du texte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fr-FR" altLang="en-US"/>
              <a:t>85% de nos patients étaient sans ATCD medico-chirurgicaux.</a:t>
            </a:r>
          </a:p>
        </p:txBody>
      </p:sp>
    </p:spTree>
    <p:extLst>
      <p:ext uri="{BB962C8B-B14F-4D97-AF65-F5344CB8AC3E}">
        <p14:creationId xmlns:p14="http://schemas.microsoft.com/office/powerpoint/2010/main" val="1888959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Espace réservé du texte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fr-FR" altLang="en-US"/>
              <a:t>La dyspnée était le maitre symptomatique puis la douleur thoracique</a:t>
            </a:r>
          </a:p>
        </p:txBody>
      </p:sp>
    </p:spTree>
    <p:extLst>
      <p:ext uri="{BB962C8B-B14F-4D97-AF65-F5344CB8AC3E}">
        <p14:creationId xmlns:p14="http://schemas.microsoft.com/office/powerpoint/2010/main" val="1490586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Espace réservé du texte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fr-FR" altLang="en-US"/>
              <a:t>HTA et l’obesité étaient les deux principaux FDRCV ensuite le diabète de type 2</a:t>
            </a:r>
          </a:p>
        </p:txBody>
      </p:sp>
    </p:spTree>
    <p:extLst>
      <p:ext uri="{BB962C8B-B14F-4D97-AF65-F5344CB8AC3E}">
        <p14:creationId xmlns:p14="http://schemas.microsoft.com/office/powerpoint/2010/main" val="1423318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Espace réservé du texte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fr-FR" altLang="en-US"/>
              <a:t>A l’angio-scanner thoracique, les principales lesions observées étaient l’obstruction totale unilatérale et l’obstruction totale bilatérale avec un taux de 26% respectivement.</a:t>
            </a:r>
          </a:p>
        </p:txBody>
      </p:sp>
    </p:spTree>
    <p:extLst>
      <p:ext uri="{BB962C8B-B14F-4D97-AF65-F5344CB8AC3E}">
        <p14:creationId xmlns:p14="http://schemas.microsoft.com/office/powerpoint/2010/main" val="1253241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Espace réservé du texte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fr-FR" altLang="en-US"/>
              <a:t>L’évolution a été favorable chez 73 patients soit 91%.</a:t>
            </a:r>
          </a:p>
        </p:txBody>
      </p:sp>
    </p:spTree>
    <p:extLst>
      <p:ext uri="{BB962C8B-B14F-4D97-AF65-F5344CB8AC3E}">
        <p14:creationId xmlns:p14="http://schemas.microsoft.com/office/powerpoint/2010/main" val="70791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7CE-E230-4372-B9EF-2FA9BEF023B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7CE-E230-4372-B9EF-2FA9BEF023B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7CE-E230-4372-B9EF-2FA9BEF023B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7CE-E230-4372-B9EF-2FA9BEF023B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7CE-E230-4372-B9EF-2FA9BEF023B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7CE-E230-4372-B9EF-2FA9BEF023B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7CE-E230-4372-B9EF-2FA9BEF023B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7CE-E230-4372-B9EF-2FA9BEF023B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7CE-E230-4372-B9EF-2FA9BEF023B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7CE-E230-4372-B9EF-2FA9BEF023B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7CE-E230-4372-B9EF-2FA9BEF023B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27CE-E230-4372-B9EF-2FA9BEF023B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61F5B-A349-404D-B42A-D4EC0982CD8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52700"/>
          </a:xfrm>
        </p:spPr>
        <p:txBody>
          <a:bodyPr>
            <a:normAutofit/>
          </a:bodyPr>
          <a:lstStyle/>
          <a:p>
            <a:r>
              <a:rPr lang="fr-FR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Prévalence Embolie Pulmonaire avant la Pandémie du </a:t>
            </a:r>
            <a:r>
              <a:rPr lang="fr-FR" alt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Sras</a:t>
            </a:r>
            <a:r>
              <a:rPr lang="fr-FR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Covid19 dans le service de cardiologie du CHU-ME Luxembourg-Bamako</a:t>
            </a:r>
            <a:endParaRPr lang="fr-FR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917190"/>
            <a:ext cx="10515600" cy="2762393"/>
          </a:xfrm>
        </p:spPr>
        <p:txBody>
          <a:bodyPr>
            <a:normAutofit/>
          </a:bodyPr>
          <a:lstStyle/>
          <a:p>
            <a:pPr algn="ctr"/>
            <a:endParaRPr lang="fr-FR" altLang="en-US" dirty="0"/>
          </a:p>
          <a:p>
            <a:pPr marL="0" indent="0">
              <a:buNone/>
            </a:pP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KEITA 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SONFO B, DAFFE S, FOFANA D, THIAM C, KONATE M, BAH HO, CAMARA Y, SANGARE I, TOURE M, SAKO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M,COULIBALY S,MENTA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I, DIARRA MB.</a:t>
            </a:r>
          </a:p>
          <a:p>
            <a:pPr marL="0" indent="0" algn="ctr">
              <a:buNone/>
            </a:pPr>
            <a:endParaRPr lang="fr-F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969010" y="1757680"/>
          <a:ext cx="7651115" cy="3661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0395"/>
                <a:gridCol w="1187450"/>
                <a:gridCol w="2033270"/>
              </a:tblGrid>
              <a:tr h="6019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Signes Fonctionnels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N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%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Dyspnée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 76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95</a:t>
                      </a:r>
                      <a:endParaRPr lang="fr-FR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543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Douleur Basithoracique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 69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 86,30</a:t>
                      </a:r>
                      <a:endParaRPr lang="fr-FR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556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Toux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22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27,50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556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Hémoptysie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 8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10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365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Palpitation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 1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1,30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68188" y="1111581"/>
            <a:ext cx="7493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Tableau II: Répartition </a:t>
            </a: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 patients en fonction </a:t>
            </a:r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des </a:t>
            </a: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signes fonctionnels.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968189" y="158618"/>
            <a:ext cx="77941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COMMENTAIRES (4/7)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09638"/>
              </p:ext>
            </p:extLst>
          </p:nvPr>
        </p:nvGraphicFramePr>
        <p:xfrm>
          <a:off x="970915" y="1642605"/>
          <a:ext cx="9462135" cy="3910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2690"/>
                <a:gridCol w="2079625"/>
                <a:gridCol w="3639820"/>
              </a:tblGrid>
              <a:tr h="4082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Facteurs de Risque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N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%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082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HTA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 40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fr-FR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082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Obésité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   21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26,30</a:t>
                      </a:r>
                      <a:endParaRPr lang="fr-FR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082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Diabète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  11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13,80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074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Tabac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   10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12,50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089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Contraceptifs oraux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   8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 10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66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400">
                          <a:effectLst/>
                        </a:rPr>
                        <a:t>Alcool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400">
                          <a:effectLst/>
                        </a:rPr>
                        <a:t>      6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400" dirty="0">
                          <a:effectLst/>
                        </a:rPr>
                        <a:t>     7,50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80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400">
                          <a:effectLst/>
                        </a:rPr>
                        <a:t>Voyage de longue durée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400">
                          <a:effectLst/>
                        </a:rPr>
                        <a:t>      2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400" dirty="0">
                          <a:effectLst/>
                        </a:rPr>
                        <a:t>     2,50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66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400">
                          <a:effectLst/>
                        </a:rPr>
                        <a:t> Alitement prolongé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400">
                          <a:effectLst/>
                        </a:rPr>
                        <a:t>      1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400" dirty="0">
                          <a:effectLst/>
                        </a:rPr>
                        <a:t>     1,30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70280" y="222250"/>
            <a:ext cx="685609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</a:t>
            </a:r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COMMENTAIRES (5/7)</a:t>
            </a: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0914" y="839470"/>
            <a:ext cx="81086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Tableau III: Répartition </a:t>
            </a: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 patients en fonction </a:t>
            </a:r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des f</a:t>
            </a: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acteurs </a:t>
            </a:r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 risque:</a:t>
            </a:r>
            <a:endParaRPr lang="fr-FR" sz="20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/>
        </p:nvGraphicFramePr>
        <p:xfrm>
          <a:off x="1172210" y="1334135"/>
          <a:ext cx="8755380" cy="3775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1172210" y="5109210"/>
            <a:ext cx="7621905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Figure 3: Répartition </a:t>
            </a: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 patients en </a:t>
            </a:r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fonction </a:t>
            </a: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 résultat de l’Angioscanner thoracique.</a:t>
            </a: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72210" y="208915"/>
            <a:ext cx="733996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</a:t>
            </a:r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COMMENTAIRES (6/7)</a:t>
            </a: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87095" y="302895"/>
            <a:ext cx="83599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</a:t>
            </a:r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COMMENTAIRES (7/7)</a:t>
            </a: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726588"/>
              </p:ext>
            </p:extLst>
          </p:nvPr>
        </p:nvGraphicFramePr>
        <p:xfrm>
          <a:off x="887096" y="1635617"/>
          <a:ext cx="7814310" cy="4438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5790"/>
                <a:gridCol w="2530681"/>
                <a:gridCol w="1837839"/>
              </a:tblGrid>
              <a:tr h="9219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Evolution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 N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%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293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Evolution favorable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 73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91.3</a:t>
                      </a:r>
                      <a:endParaRPr lang="fr-FR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289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Hémorragie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2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2.5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295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Etat de choc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2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2.5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295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Décès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3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  3.7</a:t>
                      </a:r>
                      <a:endParaRPr lang="fr-FR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0994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Total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  80</a:t>
                      </a:r>
                      <a:endParaRPr lang="fr-FR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100</a:t>
                      </a:r>
                      <a:endParaRPr lang="fr-F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87729" y="1025525"/>
            <a:ext cx="83593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Tableau IV : Distribution </a:t>
            </a: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 patients </a:t>
            </a:r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en fonction de l’évolution </a:t>
            </a:r>
            <a:endParaRPr lang="fr-FR" sz="20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			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L’ embolie pulmonaire est une pathologie  fréquente et grave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Les  lésions observées à l’</a:t>
            </a:r>
            <a:r>
              <a:rPr lang="fr-FR" dirty="0" err="1" smtClean="0"/>
              <a:t>angioscanner</a:t>
            </a:r>
            <a:r>
              <a:rPr lang="fr-FR" dirty="0" smtClean="0"/>
              <a:t> thoracique étaient surtout l’obstruction totale unilatérale ou bilatérale de l’AP ou ses branches .</a:t>
            </a:r>
          </a:p>
          <a:p>
            <a:endParaRPr lang="fr-FR" dirty="0" smtClean="0"/>
          </a:p>
          <a:p>
            <a:r>
              <a:rPr lang="fr-FR" dirty="0" smtClean="0"/>
              <a:t>L’évolution était favorable sous traitement initié très tôt. </a:t>
            </a:r>
          </a:p>
          <a:p>
            <a:endParaRPr lang="fr-FR" dirty="0" smtClean="0"/>
          </a:p>
          <a:p>
            <a:r>
              <a:rPr lang="fr-FR" dirty="0" smtClean="0"/>
              <a:t>Les complications étaient surtout les hémorragies et l’état de choc.</a:t>
            </a:r>
          </a:p>
          <a:p>
            <a:endParaRPr lang="fr-FR" dirty="0" smtClean="0"/>
          </a:p>
          <a:p>
            <a:r>
              <a:rPr lang="fr-FR" dirty="0" smtClean="0"/>
              <a:t>Nous  avons déploré 3 cas de décès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262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24553" y="679684"/>
            <a:ext cx="52894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046336"/>
          </a:xfrm>
        </p:spPr>
        <p:txBody>
          <a:bodyPr/>
          <a:lstStyle/>
          <a:p>
            <a:pPr lvl="0"/>
            <a:r>
              <a:rPr lang="fr-FR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Merci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15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110" y="595265"/>
            <a:ext cx="11328962" cy="5914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				</a:t>
            </a: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Introduction</a:t>
            </a:r>
            <a:endParaRPr lang="fr-FR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fr-FR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L’embolie </a:t>
            </a: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pulmonaire (EP)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 </a:t>
            </a: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oblitération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brutale totale ou </a:t>
            </a: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partielle</a:t>
            </a:r>
          </a:p>
          <a:p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l’artère pulmonaire ou l’une de ses </a:t>
            </a: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branches par un corps étranger circulant </a:t>
            </a: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le </a:t>
            </a: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plus </a:t>
            </a: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souvent </a:t>
            </a: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fibrino-cruorique.</a:t>
            </a:r>
          </a:p>
          <a:p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r-F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r-F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EP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constitue la troisième cause de mortalité cardiovasculaire après </a:t>
            </a:r>
            <a:endParaRPr lang="fr-F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les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accidents vasculaires cérébraux et les infarctus du myocarde. </a:t>
            </a:r>
          </a:p>
          <a:p>
            <a:endParaRPr lang="fr-F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600"/>
              </a:spcAft>
            </a:pP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110" y="595265"/>
            <a:ext cx="11328962" cy="3883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				</a:t>
            </a:r>
            <a:r>
              <a:rPr lang="fr-FR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Objectif général</a:t>
            </a:r>
            <a:endParaRPr lang="fr-FR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fr-FR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fr-F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600"/>
              </a:spcAft>
            </a:pPr>
            <a:r>
              <a:rPr lang="fr-F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Déterminer la prévalence de l’embolie Pulmonaire et les types lésionnels chez les patients hospitalisés dans le service de cardiologie du CHU-Mère-Enfant.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7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110" y="595265"/>
            <a:ext cx="11328962" cy="3452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endParaRPr lang="fr-FR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fr-FR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600"/>
              </a:spcAft>
            </a:pP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fr-FR" sz="3200" b="1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Méthodologie</a:t>
            </a:r>
            <a:endParaRPr lang="fr-FR" sz="3200" b="1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78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3044" y="531766"/>
            <a:ext cx="54704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Patients/Méthodes</a:t>
            </a:r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(1/2)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1679" y="1339911"/>
            <a:ext cx="102138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d’étude</a:t>
            </a:r>
            <a:r>
              <a:rPr lang="fr-F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une étude descriptive transversale, 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rétrospective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Période d’étude</a:t>
            </a: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janvier 2017 à octobre 2019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charset="0"/>
              <a:buChar char="§"/>
            </a:pPr>
            <a:r>
              <a:rPr lang="fr-FR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Lieu d’étude </a:t>
            </a:r>
            <a:r>
              <a:rPr lang="fr-F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</a:t>
            </a:r>
            <a:r>
              <a:rPr lang="fr-FR" sz="2400" dirty="0" smtClean="0">
                <a:latin typeface="Times New Roman" panose="02020603050405020304" pitchFamily="18" charset="0"/>
                <a:sym typeface="+mn-ea"/>
              </a:rPr>
              <a:t>S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ervice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de cardiologie du CHU-ME Le 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Luxembourg</a:t>
            </a:r>
            <a:endParaRPr lang="fr-FR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2400" b="1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Critères d’inclusion </a:t>
            </a: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les patients hospitalisés dans le service pour embolie pulmonaire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Critères de non inclusion </a:t>
            </a: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patients dont les dossiers sont incomplets, absence de confirmation scanographique de l’EP.</a:t>
            </a:r>
            <a:r>
              <a:rPr lang="fr-FR" sz="2400" dirty="0" smtClean="0">
                <a:latin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fr-FR" sz="2400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3044" y="531766"/>
            <a:ext cx="52386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Patients/Méthodes</a:t>
            </a:r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(2/2)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1679" y="1339911"/>
            <a:ext cx="102138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Consentement éclairé</a:t>
            </a:r>
            <a:r>
              <a:rPr lang="fr-FR" sz="2400" b="1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 </a:t>
            </a: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tous  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les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patients hospitalisés dans le 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service ont été informés de l’utilisation de leurs données à des fins de recherche et nous avons obtenu leur consentement.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 étudiées</a:t>
            </a:r>
            <a:r>
              <a:rPr lang="fr-F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données </a:t>
            </a: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sociodémographiques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les antécédents médicaux, les facteurs de risque, les signes cliniques, para cliniques, 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les complications et l’évolution.</a:t>
            </a:r>
            <a:r>
              <a:rPr lang="fr-FR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fr-FR" sz="2400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Recueil et analyse des données avec les </a:t>
            </a:r>
            <a:r>
              <a:rPr lang="fr-FR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logiciels </a:t>
            </a:r>
            <a:r>
              <a:rPr lang="fr-FR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SPSS.23 </a:t>
            </a:r>
            <a:r>
              <a:rPr lang="fr-FR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 Word </a:t>
            </a:r>
            <a:r>
              <a:rPr lang="fr-FR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2013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45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16676" y="194520"/>
            <a:ext cx="7193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COMMENTAIRES (1/7)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3537476297"/>
              </p:ext>
            </p:extLst>
          </p:nvPr>
        </p:nvGraphicFramePr>
        <p:xfrm>
          <a:off x="391160" y="1050925"/>
          <a:ext cx="10496550" cy="3206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851100" y="4397724"/>
            <a:ext cx="64638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Figure 1: Répartition des patients </a:t>
            </a: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 fonction du </a:t>
            </a:r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sexe</a:t>
            </a:r>
            <a:endParaRPr lang="fr-F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978270394"/>
              </p:ext>
            </p:extLst>
          </p:nvPr>
        </p:nvGraphicFramePr>
        <p:xfrm>
          <a:off x="1288454" y="1179119"/>
          <a:ext cx="5876365" cy="3339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927845" y="4519095"/>
            <a:ext cx="7372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Figure2 : Répartition </a:t>
            </a: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 patients en fonction de la tranche d’âge</a:t>
            </a:r>
            <a:endParaRPr lang="fr-FR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707390" y="5102860"/>
            <a:ext cx="3945255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61375" y="104309"/>
            <a:ext cx="67560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COMMENTAIRES (2/7)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844474" y="1688400"/>
          <a:ext cx="5502538" cy="3492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0217"/>
                <a:gridCol w="1528133"/>
                <a:gridCol w="1224188"/>
              </a:tblGrid>
              <a:tr h="3991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Antécédent Personnels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   N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   %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991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Aucuns antécédents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    68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FF0000"/>
                          </a:solidFill>
                          <a:effectLst/>
                        </a:rPr>
                        <a:t>  85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991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Cardiopathie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      3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 3,75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991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Traumatisme récent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      3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  3,75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991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Thrombophlébite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      2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  2,50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991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Néoplasie évolutive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      2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  2,50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421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600">
                          <a:effectLst/>
                        </a:rPr>
                        <a:t>Hémopathie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600">
                          <a:effectLst/>
                        </a:rPr>
                        <a:t>      1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600" dirty="0">
                          <a:effectLst/>
                        </a:rPr>
                        <a:t>    1,25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21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600">
                          <a:effectLst/>
                        </a:rPr>
                        <a:t>Chirurgie récente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600">
                          <a:effectLst/>
                        </a:rPr>
                        <a:t>      1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600" dirty="0">
                          <a:effectLst/>
                        </a:rPr>
                        <a:t>    1,25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21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600">
                          <a:effectLst/>
                        </a:rPr>
                        <a:t> Total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600">
                          <a:effectLst/>
                        </a:rPr>
                        <a:t>     80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fr-FR" sz="1600" dirty="0">
                          <a:effectLst/>
                        </a:rPr>
                        <a:t>   100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44474" y="921045"/>
            <a:ext cx="80161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Tableau I: Répartition </a:t>
            </a: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 patients en fonction </a:t>
            </a:r>
            <a:r>
              <a:rPr lang="fr-F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des antécédents </a:t>
            </a: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personnels.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978794" y="212406"/>
            <a:ext cx="72508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COMMENTAIRES  (3/7)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F5B-A349-404D-B42A-D4EC0982CD86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633</Words>
  <Application>Microsoft Office PowerPoint</Application>
  <PresentationFormat>Grand écran</PresentationFormat>
  <Paragraphs>194</Paragraphs>
  <Slides>15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Times New Roman</vt:lpstr>
      <vt:lpstr>Wingdings</vt:lpstr>
      <vt:lpstr>Thème Office</vt:lpstr>
      <vt:lpstr>Prévalence Embolie Pulmonaire avant la Pandémie du Sras Covid19 dans le service de cardiologie du CHU-ME Luxembourg-Bamako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  conclusion</vt:lpstr>
      <vt:lpstr>    Merci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 USER</dc:creator>
  <cp:lastModifiedBy>hp</cp:lastModifiedBy>
  <cp:revision>34</cp:revision>
  <dcterms:created xsi:type="dcterms:W3CDTF">2021-10-12T16:07:00Z</dcterms:created>
  <dcterms:modified xsi:type="dcterms:W3CDTF">2021-10-28T08:13:57Z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A0AF180AC0134D40AE33DDE246882721</vt:lpwstr>
  </property>
  <property fmtid="{D5CDD505-2E9C-101B-9397-08002B2CF9AE}" pid="3" name="KSOProductBuildVer">
    <vt:lpwstr>1036-11.2.0.10323</vt:lpwstr>
  </property>
</Properties>
</file>